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2" r:id="rId4"/>
    <p:sldId id="291" r:id="rId5"/>
    <p:sldId id="294" r:id="rId6"/>
    <p:sldId id="308" r:id="rId7"/>
    <p:sldId id="309" r:id="rId8"/>
    <p:sldId id="267" r:id="rId9"/>
    <p:sldId id="292" r:id="rId10"/>
    <p:sldId id="293" r:id="rId11"/>
    <p:sldId id="295" r:id="rId12"/>
    <p:sldId id="296" r:id="rId13"/>
    <p:sldId id="258" r:id="rId14"/>
    <p:sldId id="301" r:id="rId15"/>
    <p:sldId id="297" r:id="rId16"/>
    <p:sldId id="298" r:id="rId17"/>
    <p:sldId id="310" r:id="rId18"/>
    <p:sldId id="311" r:id="rId19"/>
    <p:sldId id="299" r:id="rId20"/>
    <p:sldId id="302" r:id="rId21"/>
    <p:sldId id="275" r:id="rId22"/>
    <p:sldId id="276" r:id="rId23"/>
    <p:sldId id="312" r:id="rId24"/>
    <p:sldId id="305" r:id="rId25"/>
    <p:sldId id="313" r:id="rId26"/>
    <p:sldId id="314" r:id="rId27"/>
    <p:sldId id="315" r:id="rId28"/>
    <p:sldId id="281" r:id="rId29"/>
    <p:sldId id="283" r:id="rId30"/>
    <p:sldId id="303" r:id="rId31"/>
    <p:sldId id="304" r:id="rId32"/>
    <p:sldId id="306" r:id="rId33"/>
    <p:sldId id="307" r:id="rId34"/>
    <p:sldId id="259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883" autoAdjust="0"/>
    <p:restoredTop sz="94660"/>
  </p:normalViewPr>
  <p:slideViewPr>
    <p:cSldViewPr>
      <p:cViewPr varScale="1">
        <p:scale>
          <a:sx n="100" d="100"/>
          <a:sy n="100" d="100"/>
        </p:scale>
        <p:origin x="-1644" y="-84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presProps" Target="presProps.xml"  /><Relationship Id="rId37" Type="http://schemas.openxmlformats.org/officeDocument/2006/relationships/viewProps" Target="viewProps.xml"  /><Relationship Id="rId38" Type="http://schemas.openxmlformats.org/officeDocument/2006/relationships/theme" Target="theme/theme1.xml"  /><Relationship Id="rId39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drawings/_rels/vmlDrawing1.vml.rels><?xml version="1.0" encoding="UTF-8" standalone="yes" ?><Relationships xmlns="http://schemas.openxmlformats.org/package/2006/relationships"><Relationship Id="rId1" Type="http://schemas.openxmlformats.org/officeDocument/2006/relationships/image" Target="../media/image41.wmf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FC25BEC2-A733-437C-859F-88ABDCB56200}" type="datetime1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6746B876-AB2F-4D1A-9B2A-931A335E4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29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1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0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9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0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8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9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3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3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1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82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7993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9B01B-12BD-4A4C-94DA-5FC446A1752A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93B81-672C-4AE7-8F65-48826E26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2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hyperlink" Target="http://hanjindata.lgnas.com:10000/myweb/P0367/data.pdf" TargetMode="External" /><Relationship Id="rId4" Type="http://schemas.openxmlformats.org/officeDocument/2006/relationships/image" Target="../media/image14.jpeg"  /><Relationship Id="rId5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6.jpeg"  /><Relationship Id="rId4" Type="http://schemas.openxmlformats.org/officeDocument/2006/relationships/image" Target="../media/image17.png"  /><Relationship Id="rId5" Type="http://schemas.openxmlformats.org/officeDocument/2006/relationships/hyperlink" Target="http://blog.naver.com/3demp/221107473491" TargetMode="External"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9.png"  /><Relationship Id="rId4" Type="http://schemas.openxmlformats.org/officeDocument/2006/relationships/image" Target="../media/image14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20.jpeg"  /><Relationship Id="rId4" Type="http://schemas.openxmlformats.org/officeDocument/2006/relationships/image" Target="../media/image2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26.png"  /><Relationship Id="rId4" Type="http://schemas.openxmlformats.org/officeDocument/2006/relationships/hyperlink" Target="http://blog.naver.com/3demp/221107473491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hyperlink" Target="http://blog.naver.com/3demp/221107473491" TargetMode="External" /><Relationship Id="rId4" Type="http://schemas.openxmlformats.org/officeDocument/2006/relationships/image" Target="../media/image27.png"  /><Relationship Id="rId5" Type="http://schemas.openxmlformats.org/officeDocument/2006/relationships/image" Target="../media/image28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2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3.jpeg"  /><Relationship Id="rId4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hyperlink" Target="http://blog.naver.com/3demp/221107473491" TargetMode="External"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1.v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2.jpeg"  /><Relationship Id="rId4" Type="http://schemas.openxmlformats.org/officeDocument/2006/relationships/image" Target="../media/image43.jpeg"  /><Relationship Id="rId5" Type="http://schemas.openxmlformats.org/officeDocument/2006/relationships/image" Target="../media/image44.jpeg"  /><Relationship Id="rId6" Type="http://schemas.openxmlformats.org/officeDocument/2006/relationships/oleObject" Target="../embeddings/oleObject1.bin"  /><Relationship Id="rId7" Type="http://schemas.openxmlformats.org/officeDocument/2006/relationships/image" Target="../media/image41.wmf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hyperlink" Target="http://m.post.naver.com/viewer/postView.nhn?volumeNo=9354662&amp;memberNo=2166510&amp;vType=VERTICAL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8.png"  /><Relationship Id="rId4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55576" y="1188791"/>
            <a:ext cx="6696744" cy="156966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FFDB01"/>
                </a:solidFill>
              </a:rPr>
              <a:t>PID</a:t>
            </a:r>
            <a:r>
              <a:rPr lang="ko-KR" altLang="en-US" sz="4800" b="1" dirty="0" smtClean="0">
                <a:solidFill>
                  <a:srgbClr val="FFDB01"/>
                </a:solidFill>
              </a:rPr>
              <a:t>제어를 이용한 자율주행 </a:t>
            </a:r>
            <a:r>
              <a:rPr lang="ko-KR" altLang="en-US" sz="4800" b="1" dirty="0" err="1" smtClean="0">
                <a:solidFill>
                  <a:srgbClr val="FFDB01"/>
                </a:solidFill>
              </a:rPr>
              <a:t>모형차</a:t>
            </a:r>
            <a:endParaRPr lang="en-US" altLang="ko-KR" sz="4800" b="1" dirty="0">
              <a:solidFill>
                <a:srgbClr val="FFDB0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974" y="5085184"/>
            <a:ext cx="3780141" cy="646331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DB01"/>
                </a:solidFill>
              </a:rPr>
              <a:t>201513312</a:t>
            </a:r>
          </a:p>
          <a:p>
            <a:r>
              <a:rPr lang="ko-KR" altLang="en-US" dirty="0" smtClean="0">
                <a:solidFill>
                  <a:srgbClr val="FFDB01"/>
                </a:solidFill>
              </a:rPr>
              <a:t>김성</a:t>
            </a:r>
            <a:r>
              <a:rPr lang="ko-KR" altLang="en-US" dirty="0">
                <a:solidFill>
                  <a:srgbClr val="FFDB01"/>
                </a:solidFill>
              </a:rPr>
              <a:t>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037559"/>
            <a:ext cx="2194760" cy="23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개발 환경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61631" y="2272144"/>
            <a:ext cx="4752528" cy="2246769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000" dirty="0" smtClean="0">
                <a:solidFill>
                  <a:schemeClr val="bg2"/>
                </a:solidFill>
              </a:rPr>
              <a:t>최대주파수 </a:t>
            </a:r>
            <a:r>
              <a:rPr lang="en-US" altLang="ko-KR" sz="2000" dirty="0" smtClean="0">
                <a:solidFill>
                  <a:schemeClr val="bg2"/>
                </a:solidFill>
              </a:rPr>
              <a:t>200Mhz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ko-KR" sz="2000" dirty="0" err="1" smtClean="0">
                <a:solidFill>
                  <a:schemeClr val="bg2"/>
                </a:solidFill>
              </a:rPr>
              <a:t>Falsh</a:t>
            </a:r>
            <a:r>
              <a:rPr lang="en-US" altLang="ko-KR" sz="2000" dirty="0" smtClean="0">
                <a:solidFill>
                  <a:schemeClr val="bg2"/>
                </a:solidFill>
              </a:rPr>
              <a:t> Memory 2Mbyte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ko-KR" sz="2000" dirty="0" smtClean="0">
                <a:solidFill>
                  <a:schemeClr val="bg2"/>
                </a:solidFill>
              </a:rPr>
              <a:t>Micro SD Card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ko-KR" sz="2000" dirty="0" smtClean="0">
                <a:solidFill>
                  <a:schemeClr val="bg2"/>
                </a:solidFill>
              </a:rPr>
              <a:t>Touch LCD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ko-KR" sz="2000" dirty="0" smtClean="0">
                <a:solidFill>
                  <a:schemeClr val="bg2"/>
                </a:solidFill>
              </a:rPr>
              <a:t>UART, ADC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ko-KR" sz="2000" dirty="0" smtClean="0">
                <a:solidFill>
                  <a:schemeClr val="bg2"/>
                </a:solidFill>
              </a:rPr>
              <a:t>Serial Connection to PC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ko-KR" sz="2000" dirty="0" smtClean="0">
                <a:solidFill>
                  <a:schemeClr val="bg2"/>
                </a:solidFill>
              </a:rPr>
              <a:t>Micro 5pin USB Debug</a:t>
            </a:r>
            <a:endParaRPr lang="en-US" altLang="ko-KR" sz="2000" dirty="0">
              <a:solidFill>
                <a:schemeClr val="bg2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08759344" descr="EMB0000140091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32" y="1886347"/>
            <a:ext cx="29908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67943" y="1340768"/>
            <a:ext cx="2864523" cy="461665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▶ </a:t>
            </a:r>
            <a:r>
              <a:rPr lang="en-US" altLang="ko-KR" sz="2400" dirty="0" smtClean="0">
                <a:solidFill>
                  <a:schemeClr val="bg1"/>
                </a:solidFill>
              </a:rPr>
              <a:t>TC237TFT</a:t>
            </a:r>
          </a:p>
        </p:txBody>
      </p:sp>
    </p:spTree>
    <p:extLst>
      <p:ext uri="{BB962C8B-B14F-4D97-AF65-F5344CB8AC3E}">
        <p14:creationId xmlns:p14="http://schemas.microsoft.com/office/powerpoint/2010/main" val="13320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개발 환경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2204864"/>
            <a:ext cx="4752528" cy="1015663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000" dirty="0" smtClean="0">
                <a:solidFill>
                  <a:schemeClr val="bg2"/>
                </a:solidFill>
              </a:rPr>
              <a:t>H – Bridge circuit </a:t>
            </a:r>
            <a:r>
              <a:rPr lang="ko-KR" altLang="en-US" sz="2000" dirty="0" smtClean="0">
                <a:solidFill>
                  <a:schemeClr val="bg2"/>
                </a:solidFill>
              </a:rPr>
              <a:t>내장</a:t>
            </a:r>
            <a:endParaRPr lang="en-US" altLang="ko-KR" sz="20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2000" dirty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2000" dirty="0" smtClean="0">
                <a:solidFill>
                  <a:schemeClr val="bg2"/>
                </a:solidFill>
              </a:rPr>
              <a:t>3.3V, 5V, 6V regulator </a:t>
            </a:r>
            <a:r>
              <a:rPr lang="ko-KR" altLang="en-US" sz="2000" dirty="0" smtClean="0">
                <a:solidFill>
                  <a:schemeClr val="bg2"/>
                </a:solidFill>
              </a:rPr>
              <a:t>지원</a:t>
            </a:r>
            <a:endParaRPr lang="en-US" altLang="ko-KR" sz="2000" dirty="0">
              <a:solidFill>
                <a:schemeClr val="bg2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069068" y="1584186"/>
            <a:ext cx="2864523" cy="369332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▶ </a:t>
            </a:r>
            <a:r>
              <a:rPr lang="en-US" altLang="ko-KR" dirty="0" smtClean="0">
                <a:solidFill>
                  <a:schemeClr val="bg1"/>
                </a:solidFill>
              </a:rPr>
              <a:t>Motor Driver</a:t>
            </a:r>
          </a:p>
        </p:txBody>
      </p:sp>
      <p:pic>
        <p:nvPicPr>
          <p:cNvPr id="10" name="_x42170512" descr="EMB000007dc82a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7" y="1336394"/>
            <a:ext cx="3086037" cy="211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42170512" descr="EMB000007dc82a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7" y="4366769"/>
            <a:ext cx="2984004" cy="185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52714" y="4509120"/>
            <a:ext cx="2864523" cy="369332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▶ </a:t>
            </a:r>
            <a:r>
              <a:rPr lang="en-US" altLang="ko-KR" dirty="0" smtClean="0">
                <a:solidFill>
                  <a:schemeClr val="bg1"/>
                </a:solidFill>
              </a:rPr>
              <a:t>Servo Motor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66" y="4908372"/>
            <a:ext cx="32099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25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75856" y="3851756"/>
            <a:ext cx="2691369" cy="369332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▶ </a:t>
            </a:r>
            <a:r>
              <a:rPr lang="en-US" altLang="ko-KR" dirty="0" smtClean="0">
                <a:solidFill>
                  <a:schemeClr val="bg1"/>
                </a:solidFill>
              </a:rPr>
              <a:t>TSL1401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3012" y="6072993"/>
            <a:ext cx="56886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Datasheet </a:t>
            </a:r>
            <a:r>
              <a:rPr lang="en-US" altLang="ko-KR" sz="1400" dirty="0">
                <a:solidFill>
                  <a:schemeClr val="bg1"/>
                </a:solidFill>
              </a:rPr>
              <a:t>- </a:t>
            </a:r>
            <a:r>
              <a:rPr lang="en-US" altLang="ko-KR" sz="1400" dirty="0" smtClean="0">
                <a:solidFill>
                  <a:schemeClr val="bg1"/>
                </a:solidFill>
                <a:hlinkClick r:id="rId3"/>
              </a:rPr>
              <a:t>https://www.parallax.com/sites/default/files/downloads/28317-TSL1401-DB-Manual.pdf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41437232" descr="EMB0000158c21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90" y="1304763"/>
            <a:ext cx="283686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0233" y="4481825"/>
            <a:ext cx="4752528" cy="1323439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1600" dirty="0" smtClean="0">
                <a:solidFill>
                  <a:schemeClr val="bg2"/>
                </a:solidFill>
              </a:rPr>
              <a:t>Line </a:t>
            </a:r>
            <a:r>
              <a:rPr lang="ko-KR" altLang="en-US" sz="1600" dirty="0" smtClean="0">
                <a:solidFill>
                  <a:schemeClr val="bg2"/>
                </a:solidFill>
              </a:rPr>
              <a:t>검출 카메라</a:t>
            </a: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1600" dirty="0" smtClean="0">
                <a:solidFill>
                  <a:schemeClr val="bg2"/>
                </a:solidFill>
              </a:rPr>
              <a:t>128-pixel linear array sensor</a:t>
            </a:r>
          </a:p>
          <a:p>
            <a:pPr marL="342900" indent="-342900">
              <a:buFont typeface="Arial" charset="0"/>
              <a:buChar char="•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1600" dirty="0" smtClean="0">
                <a:solidFill>
                  <a:schemeClr val="bg2"/>
                </a:solidFill>
              </a:rPr>
              <a:t>3.3 ~ 5V </a:t>
            </a:r>
            <a:r>
              <a:rPr lang="ko-KR" altLang="en-US" sz="1600" dirty="0" smtClean="0">
                <a:solidFill>
                  <a:schemeClr val="bg2"/>
                </a:solidFill>
              </a:rPr>
              <a:t>동작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30" y="1268760"/>
            <a:ext cx="3096344" cy="245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개발 환경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3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개발 환경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02862424" descr="EMB0000158c21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7" y="1203300"/>
            <a:ext cx="3426903" cy="223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3304" y="4234735"/>
            <a:ext cx="7363072" cy="1323439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1600" dirty="0">
                <a:solidFill>
                  <a:schemeClr val="bg2"/>
                </a:solidFill>
              </a:rPr>
              <a:t>Bluetooth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r>
              <a:rPr lang="en-US" altLang="ko-KR" sz="1600" dirty="0" smtClean="0">
                <a:solidFill>
                  <a:schemeClr val="bg2"/>
                </a:solidFill>
              </a:rPr>
              <a:t>V2.0 </a:t>
            </a:r>
            <a:r>
              <a:rPr lang="ko-KR" altLang="en-US" sz="1600" dirty="0" smtClean="0">
                <a:solidFill>
                  <a:schemeClr val="bg2"/>
                </a:solidFill>
              </a:rPr>
              <a:t>프로토콜</a:t>
            </a:r>
            <a:r>
              <a:rPr lang="en-US" altLang="ko-KR" sz="1600" dirty="0" smtClean="0">
                <a:solidFill>
                  <a:schemeClr val="bg2"/>
                </a:solidFill>
              </a:rPr>
              <a:t> </a:t>
            </a:r>
            <a:r>
              <a:rPr lang="ko-KR" altLang="en-US" sz="1600" dirty="0" smtClean="0">
                <a:solidFill>
                  <a:schemeClr val="bg2"/>
                </a:solidFill>
              </a:rPr>
              <a:t>기반의 </a:t>
            </a:r>
            <a:r>
              <a:rPr lang="en-US" altLang="ko-KR" sz="1600" dirty="0">
                <a:solidFill>
                  <a:schemeClr val="bg2"/>
                </a:solidFill>
              </a:rPr>
              <a:t>CSR Bluetooth</a:t>
            </a:r>
            <a:r>
              <a:rPr lang="ko-KR" altLang="en-US" sz="1600" dirty="0">
                <a:solidFill>
                  <a:schemeClr val="bg2"/>
                </a:solidFill>
              </a:rPr>
              <a:t> 칩 </a:t>
            </a:r>
            <a:r>
              <a:rPr lang="ko-KR" altLang="en-US" sz="1600" dirty="0" smtClean="0">
                <a:solidFill>
                  <a:schemeClr val="bg2"/>
                </a:solidFill>
              </a:rPr>
              <a:t>사용</a:t>
            </a: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1600" dirty="0" smtClean="0">
                <a:solidFill>
                  <a:schemeClr val="bg2"/>
                </a:solidFill>
              </a:rPr>
              <a:t>3.3V</a:t>
            </a:r>
            <a:r>
              <a:rPr lang="ko-KR" altLang="en-US" sz="1600" dirty="0" smtClean="0">
                <a:solidFill>
                  <a:schemeClr val="bg2"/>
                </a:solidFill>
              </a:rPr>
              <a:t>로 동작</a:t>
            </a: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1600" dirty="0" smtClean="0">
                <a:solidFill>
                  <a:schemeClr val="bg2"/>
                </a:solidFill>
              </a:rPr>
              <a:t>Baud rate : 1200, 2400, 4800, 9600, 19200, 38400, 57600, 115200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3481561"/>
            <a:ext cx="2376264" cy="338554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/>
                </a:solidFill>
              </a:rPr>
              <a:t>Bluetooth</a:t>
            </a:r>
            <a:r>
              <a:rPr lang="ko-KR" altLang="en-US" sz="1600" dirty="0" smtClean="0">
                <a:solidFill>
                  <a:schemeClr val="bg2"/>
                </a:solidFill>
              </a:rPr>
              <a:t> 센서 </a:t>
            </a:r>
            <a:r>
              <a:rPr lang="en-US" altLang="ko-KR" sz="1600" dirty="0" smtClean="0">
                <a:solidFill>
                  <a:schemeClr val="bg2"/>
                </a:solidFill>
              </a:rPr>
              <a:t>HC-06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35207"/>
            <a:ext cx="2304256" cy="240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31940" y="3435474"/>
            <a:ext cx="2772308" cy="338554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/>
                </a:solidFill>
              </a:rPr>
              <a:t>Bluetooth</a:t>
            </a:r>
            <a:r>
              <a:rPr lang="ko-KR" altLang="en-US" sz="1600" dirty="0" smtClean="0">
                <a:solidFill>
                  <a:schemeClr val="bg2"/>
                </a:solidFill>
              </a:rPr>
              <a:t> </a:t>
            </a:r>
            <a:r>
              <a:rPr lang="en-US" altLang="ko-KR" sz="1600" dirty="0" smtClean="0">
                <a:solidFill>
                  <a:schemeClr val="bg2"/>
                </a:solidFill>
              </a:rPr>
              <a:t>CSR 4.0 USB</a:t>
            </a:r>
            <a:r>
              <a:rPr lang="ko-KR" altLang="en-US" sz="1600" dirty="0" smtClean="0">
                <a:solidFill>
                  <a:schemeClr val="bg2"/>
                </a:solidFill>
              </a:rPr>
              <a:t>동글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012" y="6113040"/>
            <a:ext cx="7569348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Datasheet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– </a:t>
            </a:r>
            <a:r>
              <a:rPr lang="en-US" altLang="ko-KR" sz="1400" dirty="0" smtClean="0">
                <a:solidFill>
                  <a:schemeClr val="bg1"/>
                </a:solidFill>
                <a:hlinkClick r:id="rId5"/>
              </a:rPr>
              <a:t>https://www.olimex.com/Products/Components/RF/BLUETOOTH-SERIAL-HC-06/resources/hc06.pdf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012" y="1309410"/>
            <a:ext cx="2691369" cy="369332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▶ </a:t>
            </a:r>
            <a:r>
              <a:rPr lang="en-US" altLang="ko-KR" dirty="0" smtClean="0">
                <a:solidFill>
                  <a:schemeClr val="bg1"/>
                </a:solidFill>
              </a:rPr>
              <a:t>Eclipse for </a:t>
            </a:r>
            <a:r>
              <a:rPr lang="en-US" altLang="ko-KR" dirty="0" err="1" smtClean="0">
                <a:solidFill>
                  <a:schemeClr val="bg1"/>
                </a:solidFill>
              </a:rPr>
              <a:t>Tricore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개발 환경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08760864" descr="EMB0000140091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2" y="1844824"/>
            <a:ext cx="5246325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27075" y="2420888"/>
            <a:ext cx="4752528" cy="1938992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000" dirty="0">
                <a:solidFill>
                  <a:schemeClr val="bg2"/>
                </a:solidFill>
              </a:rPr>
              <a:t>Eclipse </a:t>
            </a:r>
            <a:r>
              <a:rPr lang="ko-KR" altLang="en-US" sz="2000" dirty="0">
                <a:solidFill>
                  <a:schemeClr val="bg2"/>
                </a:solidFill>
              </a:rPr>
              <a:t>기반의 </a:t>
            </a:r>
            <a:r>
              <a:rPr lang="en-US" altLang="ko-KR" sz="2000" dirty="0">
                <a:solidFill>
                  <a:schemeClr val="bg2"/>
                </a:solidFill>
              </a:rPr>
              <a:t>C, C++,</a:t>
            </a:r>
          </a:p>
          <a:p>
            <a:r>
              <a:rPr lang="en-US" altLang="ko-KR" sz="2000" dirty="0">
                <a:solidFill>
                  <a:schemeClr val="bg2"/>
                </a:solidFill>
              </a:rPr>
              <a:t>    Java </a:t>
            </a:r>
            <a:r>
              <a:rPr lang="ko-KR" altLang="en-US" sz="2000" dirty="0">
                <a:solidFill>
                  <a:schemeClr val="bg2"/>
                </a:solidFill>
              </a:rPr>
              <a:t>언어 사용</a:t>
            </a:r>
            <a:endParaRPr lang="en-US" altLang="ko-KR" sz="2000" dirty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20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2000" dirty="0" smtClean="0">
                <a:solidFill>
                  <a:schemeClr val="bg2"/>
                </a:solidFill>
              </a:rPr>
              <a:t>Compiler </a:t>
            </a:r>
            <a:r>
              <a:rPr lang="ko-KR" altLang="en-US" sz="2000" dirty="0" smtClean="0">
                <a:solidFill>
                  <a:schemeClr val="bg2"/>
                </a:solidFill>
              </a:rPr>
              <a:t>내에서 </a:t>
            </a:r>
            <a:endParaRPr lang="en-US" altLang="ko-KR" sz="2000" dirty="0" smtClean="0">
              <a:solidFill>
                <a:schemeClr val="bg2"/>
              </a:solidFill>
            </a:endParaRPr>
          </a:p>
          <a:p>
            <a:r>
              <a:rPr lang="en-US" altLang="ko-KR" sz="2000" dirty="0">
                <a:solidFill>
                  <a:schemeClr val="bg2"/>
                </a:solidFill>
              </a:rPr>
              <a:t> </a:t>
            </a:r>
            <a:r>
              <a:rPr lang="en-US" altLang="ko-KR" sz="2000" dirty="0" smtClean="0">
                <a:solidFill>
                  <a:schemeClr val="bg2"/>
                </a:solidFill>
              </a:rPr>
              <a:t>      </a:t>
            </a:r>
            <a:r>
              <a:rPr lang="ko-KR" altLang="en-US" sz="2000" dirty="0" smtClean="0">
                <a:solidFill>
                  <a:schemeClr val="bg2"/>
                </a:solidFill>
              </a:rPr>
              <a:t>변수 값 확인 가능</a:t>
            </a:r>
            <a:endParaRPr lang="en-US" altLang="ko-KR" sz="2000" dirty="0" smtClean="0">
              <a:solidFill>
                <a:schemeClr val="bg2"/>
              </a:solidFill>
            </a:endParaRPr>
          </a:p>
          <a:p>
            <a:endParaRPr lang="en-US" altLang="ko-K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17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627784" y="2780928"/>
            <a:ext cx="5712221" cy="769441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3. </a:t>
            </a:r>
            <a:r>
              <a:rPr lang="ko-KR" altLang="en-US" sz="4400" dirty="0" smtClean="0">
                <a:solidFill>
                  <a:schemeClr val="bg1"/>
                </a:solidFill>
              </a:rPr>
              <a:t>연구 내용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44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연구 내용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2" name="Picture 2" descr="C:\Users\MCU-kim\Desktop\KakaoTalk_20180508_1459047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02" y="3789040"/>
            <a:ext cx="58642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441437232" descr="EMB0000158c21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784" y="1196752"/>
            <a:ext cx="283686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03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연구 내용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5600824" descr="EMB0000158c217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4744"/>
            <a:ext cx="593651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35602424" descr="EMB0000158c217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00475"/>
            <a:ext cx="5950787" cy="234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03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DB01"/>
                </a:solidFill>
              </a:rPr>
              <a:t>연구 내용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408759824" descr="EMB0000140091f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02556"/>
            <a:ext cx="6262852" cy="217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408760864" descr="EMB0000140091f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00" y="3769196"/>
            <a:ext cx="624627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5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연구 내용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6382" y="878236"/>
            <a:ext cx="7512076" cy="338554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</a:rPr>
              <a:t> </a:t>
            </a:r>
            <a:r>
              <a:rPr lang="en-US" altLang="ko-KR" sz="1600" dirty="0" smtClean="0">
                <a:solidFill>
                  <a:schemeClr val="bg2"/>
                </a:solidFill>
              </a:rPr>
              <a:t>- </a:t>
            </a:r>
            <a:r>
              <a:rPr lang="ko-KR" altLang="en-US" sz="1600" dirty="0" smtClean="0">
                <a:solidFill>
                  <a:schemeClr val="bg2"/>
                </a:solidFill>
              </a:rPr>
              <a:t>검은색 라인 인식</a:t>
            </a:r>
            <a:endParaRPr lang="en-US" altLang="ko-KR" sz="1600" dirty="0" smtClean="0">
              <a:solidFill>
                <a:schemeClr val="bg2"/>
              </a:solidFill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408759184" descr="EMB00001400920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2" y="1298302"/>
            <a:ext cx="4183062" cy="349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408759344" descr="EMB0000140092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444" y="1298302"/>
            <a:ext cx="4597400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43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DB0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037559"/>
            <a:ext cx="2194760" cy="2396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5575" y="196012"/>
            <a:ext cx="1512169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목  차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1730" y="1411248"/>
            <a:ext cx="5712221" cy="34163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연구 배경 및 목표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개발 환경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연구 내</a:t>
            </a:r>
            <a:r>
              <a:rPr lang="ko-KR" altLang="en-US" sz="2400" dirty="0">
                <a:solidFill>
                  <a:schemeClr val="bg1"/>
                </a:solidFill>
              </a:rPr>
              <a:t>용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결과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기대효</a:t>
            </a:r>
            <a:r>
              <a:rPr lang="ko-KR" altLang="en-US" sz="2400" dirty="0">
                <a:solidFill>
                  <a:schemeClr val="bg1"/>
                </a:solidFill>
              </a:rPr>
              <a:t>과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82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DB01"/>
                </a:solidFill>
              </a:rPr>
              <a:t>연구 내용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5666" y="836712"/>
            <a:ext cx="4752528" cy="338554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/>
                </a:solidFill>
              </a:rPr>
              <a:t>● </a:t>
            </a:r>
            <a:r>
              <a:rPr lang="en-US" altLang="ko-KR" sz="1600" b="1" dirty="0" err="1">
                <a:solidFill>
                  <a:schemeClr val="bg2"/>
                </a:solidFill>
              </a:rPr>
              <a:t>Mdeian</a:t>
            </a:r>
            <a:r>
              <a:rPr lang="en-US" altLang="ko-KR" sz="1600" b="1" dirty="0">
                <a:solidFill>
                  <a:schemeClr val="bg2"/>
                </a:solidFill>
              </a:rPr>
              <a:t> filtering (</a:t>
            </a:r>
            <a:r>
              <a:rPr lang="ko-KR" altLang="en-US" sz="1600" b="1" dirty="0">
                <a:solidFill>
                  <a:schemeClr val="bg2"/>
                </a:solidFill>
              </a:rPr>
              <a:t>중간 값 필터</a:t>
            </a:r>
            <a:r>
              <a:rPr lang="en-US" altLang="ko-KR" sz="16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60324" y="4869160"/>
            <a:ext cx="7512076" cy="830997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/>
                </a:solidFill>
              </a:rPr>
              <a:t>-&gt; </a:t>
            </a:r>
            <a:r>
              <a:rPr lang="ko-KR" altLang="en-US" sz="1600" dirty="0" err="1" smtClean="0">
                <a:solidFill>
                  <a:schemeClr val="bg2"/>
                </a:solidFill>
              </a:rPr>
              <a:t>필터링하고자</a:t>
            </a:r>
            <a:r>
              <a:rPr lang="ko-KR" altLang="en-US" sz="1600" dirty="0" smtClean="0">
                <a:solidFill>
                  <a:schemeClr val="bg2"/>
                </a:solidFill>
              </a:rPr>
              <a:t> 하는 </a:t>
            </a:r>
            <a:r>
              <a:rPr lang="en-US" altLang="ko-KR" sz="1600" dirty="0" smtClean="0">
                <a:solidFill>
                  <a:schemeClr val="bg2"/>
                </a:solidFill>
              </a:rPr>
              <a:t>Pixel</a:t>
            </a:r>
            <a:r>
              <a:rPr lang="ko-KR" altLang="en-US" sz="1600" dirty="0" smtClean="0">
                <a:solidFill>
                  <a:schemeClr val="bg2"/>
                </a:solidFill>
              </a:rPr>
              <a:t>의 일정 개수의 값들을 모두 합하여 나눠주는 필터</a:t>
            </a:r>
            <a:endParaRPr lang="en-US" altLang="ko-KR" sz="1600" dirty="0" smtClean="0">
              <a:solidFill>
                <a:schemeClr val="bg2"/>
              </a:solidFill>
            </a:endParaRPr>
          </a:p>
          <a:p>
            <a:endParaRPr lang="en-US" altLang="ko-KR" sz="1600" dirty="0" smtClean="0">
              <a:solidFill>
                <a:schemeClr val="bg2"/>
              </a:solidFill>
            </a:endParaRPr>
          </a:p>
          <a:p>
            <a:r>
              <a:rPr lang="en-US" altLang="ko-KR" sz="1600" dirty="0" smtClean="0">
                <a:solidFill>
                  <a:schemeClr val="bg2"/>
                </a:solidFill>
              </a:rPr>
              <a:t>-&gt; </a:t>
            </a:r>
            <a:r>
              <a:rPr lang="ko-KR" altLang="en-US" sz="1600" dirty="0" smtClean="0">
                <a:solidFill>
                  <a:schemeClr val="bg2"/>
                </a:solidFill>
              </a:rPr>
              <a:t>잡음의 크기가 특정 </a:t>
            </a:r>
            <a:r>
              <a:rPr lang="en-US" altLang="ko-KR" sz="1600" dirty="0" smtClean="0">
                <a:solidFill>
                  <a:schemeClr val="bg2"/>
                </a:solidFill>
              </a:rPr>
              <a:t>Pixel</a:t>
            </a:r>
            <a:r>
              <a:rPr lang="ko-KR" altLang="en-US" sz="1600" dirty="0" smtClean="0">
                <a:solidFill>
                  <a:schemeClr val="bg2"/>
                </a:solidFill>
              </a:rPr>
              <a:t>에서 강하게 나타날 경우 효과적으로 제거 가능</a:t>
            </a:r>
            <a:endParaRPr lang="en-US" altLang="ko-KR" sz="1600" dirty="0" smtClean="0">
              <a:solidFill>
                <a:schemeClr val="bg2"/>
              </a:solidFill>
            </a:endParaRPr>
          </a:p>
        </p:txBody>
      </p:sp>
      <p:pic>
        <p:nvPicPr>
          <p:cNvPr id="5123" name="_x35414800" descr="EMB0000158c21f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69" y="1317526"/>
            <a:ext cx="7056785" cy="33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43012" y="6113040"/>
            <a:ext cx="7569348" cy="307777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400" dirty="0" smtClean="0">
                <a:solidFill>
                  <a:schemeClr val="bg1"/>
                </a:solidFill>
              </a:rPr>
              <a:t>– </a:t>
            </a:r>
            <a:r>
              <a:rPr lang="en-US" altLang="ko-KR" sz="1400" dirty="0" smtClean="0">
                <a:solidFill>
                  <a:schemeClr val="bg1"/>
                </a:solidFill>
                <a:hlinkClick r:id="rId4"/>
              </a:rPr>
              <a:t>https://m.blog.naver.com/jinsoo91zz/220492665229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1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연구 내용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5666" y="836712"/>
            <a:ext cx="4752528" cy="338554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/>
                </a:solidFill>
              </a:rPr>
              <a:t>● </a:t>
            </a:r>
            <a:r>
              <a:rPr lang="en-US" altLang="ko-KR" sz="1600" b="1" dirty="0">
                <a:solidFill>
                  <a:schemeClr val="bg2"/>
                </a:solidFill>
              </a:rPr>
              <a:t>Gaussian filtering (</a:t>
            </a:r>
            <a:r>
              <a:rPr lang="ko-KR" altLang="en-US" sz="1600" b="1" dirty="0" err="1">
                <a:solidFill>
                  <a:schemeClr val="bg2"/>
                </a:solidFill>
              </a:rPr>
              <a:t>가우시안</a:t>
            </a:r>
            <a:r>
              <a:rPr lang="ko-KR" altLang="en-US" sz="1600" b="1" dirty="0">
                <a:solidFill>
                  <a:schemeClr val="bg2"/>
                </a:solidFill>
              </a:rPr>
              <a:t> 필터</a:t>
            </a:r>
            <a:r>
              <a:rPr lang="en-US" altLang="ko-KR" sz="16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0324" y="4797152"/>
            <a:ext cx="7512076" cy="338554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/>
                </a:solidFill>
              </a:rPr>
              <a:t>-&gt; edge detection</a:t>
            </a:r>
            <a:r>
              <a:rPr lang="ko-KR" altLang="en-US" sz="1600" dirty="0" smtClean="0">
                <a:solidFill>
                  <a:schemeClr val="bg2"/>
                </a:solidFill>
              </a:rPr>
              <a:t>을 사용 </a:t>
            </a:r>
            <a:r>
              <a:rPr lang="en-US" altLang="ko-KR" sz="1600" dirty="0" smtClean="0">
                <a:solidFill>
                  <a:schemeClr val="bg2"/>
                </a:solidFill>
              </a:rPr>
              <a:t>(</a:t>
            </a:r>
            <a:r>
              <a:rPr lang="ko-KR" altLang="en-US" sz="1600" dirty="0" err="1" smtClean="0">
                <a:solidFill>
                  <a:schemeClr val="bg2"/>
                </a:solidFill>
              </a:rPr>
              <a:t>엣지</a:t>
            </a:r>
            <a:r>
              <a:rPr lang="ko-KR" altLang="en-US" sz="1600" dirty="0" smtClean="0">
                <a:solidFill>
                  <a:schemeClr val="bg2"/>
                </a:solidFill>
              </a:rPr>
              <a:t> 검출을 위한 마스크</a:t>
            </a:r>
            <a:r>
              <a:rPr lang="en-US" altLang="ko-KR" sz="1600" dirty="0" smtClean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3012" y="6113040"/>
            <a:ext cx="7569348" cy="307777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400" dirty="0" smtClean="0">
                <a:solidFill>
                  <a:schemeClr val="bg1"/>
                </a:solidFill>
              </a:rPr>
              <a:t>– </a:t>
            </a:r>
            <a:r>
              <a:rPr lang="en-US" altLang="ko-KR" sz="1400" dirty="0" smtClean="0">
                <a:solidFill>
                  <a:schemeClr val="bg1"/>
                </a:solidFill>
                <a:hlinkClick r:id="rId3"/>
              </a:rPr>
              <a:t>https://m.blog.naver.com/jinsoo91zz/220492665229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408760944" descr="EMB0000140092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37" y="1715021"/>
            <a:ext cx="3876675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408759424" descr="EMB0000140092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348880"/>
            <a:ext cx="2239962" cy="14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DB01"/>
                </a:solidFill>
              </a:rPr>
              <a:t>연구 내용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72816"/>
            <a:ext cx="7229475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4844" y="1175266"/>
            <a:ext cx="4752528" cy="338554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</a:rPr>
              <a:t>- </a:t>
            </a:r>
            <a:r>
              <a:rPr lang="ko-KR" altLang="en-US" sz="1600" b="1" dirty="0" smtClean="0">
                <a:solidFill>
                  <a:schemeClr val="bg2"/>
                </a:solidFill>
              </a:rPr>
              <a:t>필터 처리한 값의 그래프</a:t>
            </a:r>
            <a:endParaRPr lang="en-US" altLang="ko-KR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2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연구 내용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08761184" descr="EMB000014009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5400675" cy="31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99" y="4026570"/>
            <a:ext cx="2989340" cy="2242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01" y="4026570"/>
            <a:ext cx="2981676" cy="223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498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DB01"/>
                </a:solidFill>
              </a:rPr>
              <a:t>연구 내용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4844" y="1175266"/>
            <a:ext cx="4752528" cy="338554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</a:rPr>
              <a:t>- FACTOCOM Terminal</a:t>
            </a:r>
            <a:endParaRPr lang="en-US" altLang="ko-KR" sz="1600" b="1" dirty="0">
              <a:solidFill>
                <a:schemeClr val="bg2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0" y="2060848"/>
            <a:ext cx="243027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그림 14" descr="C:\Users\MCU-KIM\Desktop\팩콤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40758"/>
            <a:ext cx="4713625" cy="4920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78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DB01"/>
                </a:solidFill>
              </a:rPr>
              <a:t>연구 내용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4844" y="1175266"/>
            <a:ext cx="4752528" cy="338554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</a:rPr>
              <a:t>- Servo Motor</a:t>
            </a:r>
            <a:endParaRPr lang="en-US" altLang="ko-KR" sz="1600" b="1" dirty="0">
              <a:solidFill>
                <a:schemeClr val="bg2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315185688" descr="EMB00000ba06a6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7" y="1717649"/>
            <a:ext cx="3328131" cy="196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75266"/>
            <a:ext cx="3419872" cy="25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78" y="3883585"/>
            <a:ext cx="3461830" cy="2596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32" y="3883585"/>
            <a:ext cx="3491880" cy="261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DB01"/>
                </a:solidFill>
              </a:rPr>
              <a:t>연구 내용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16"/>
          <p:cNvSpPr txBox="1"/>
          <p:nvPr/>
        </p:nvSpPr>
        <p:spPr>
          <a:xfrm>
            <a:off x="0" y="2031787"/>
            <a:ext cx="9144000" cy="2681183"/>
          </a:xfrm>
          <a:prstGeom prst="rect">
            <a:avLst/>
          </a:prstGeom>
          <a:noFill/>
          <a:effectLst>
            <a:outerShdw blurRad="63500" algn="tl" rotWithShape="0">
              <a:srgbClr val="000000">
                <a:alpha val="20000"/>
              </a:srgbClr>
            </a:outerShdw>
          </a:effectLst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eeece1"/>
                </a:solidFill>
                <a:latin typeface="맑은 고딕"/>
                <a:ea typeface="맑은 고딕"/>
                <a:cs typeface="맑은 고딕"/>
              </a:rPr>
              <a:t>Servo Motor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eeece1"/>
                </a:solidFill>
                <a:latin typeface="맑은 고딕"/>
                <a:ea typeface="맑은 고딕"/>
                <a:cs typeface="맑은 고딕"/>
              </a:rPr>
              <a:t> 테스트 동영상은 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eeece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eeece1"/>
                </a:solidFill>
                <a:latin typeface="맑은 고딕"/>
                <a:ea typeface="맑은 고딕"/>
                <a:cs typeface="맑은 고딕"/>
              </a:rPr>
              <a:t>따로 올렸습니다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eeece1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eeece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eeece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eeece1"/>
                </a:solidFill>
                <a:latin typeface="맑은 고딕"/>
                <a:ea typeface="맑은 고딕"/>
                <a:cs typeface="맑은 고딕"/>
              </a:rPr>
              <a:t>file name : Servo_test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eeece1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eeece1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1088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DB01"/>
                </a:solidFill>
              </a:rPr>
              <a:t>연구 내용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pic>
        <p:nvPicPr>
          <p:cNvPr id="3074" name="Picture 2" descr="C:\Users\MCU-kim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" y="1124744"/>
            <a:ext cx="2871277" cy="410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CU-kim\Desktop\11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124744"/>
            <a:ext cx="4369261" cy="39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8752" y="5373432"/>
            <a:ext cx="3633167" cy="369332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PSD = Position Sensitive Device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012" y="6113040"/>
            <a:ext cx="7569348" cy="307777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400" dirty="0" smtClean="0">
                <a:solidFill>
                  <a:schemeClr val="bg1"/>
                </a:solidFill>
              </a:rPr>
              <a:t>– </a:t>
            </a:r>
            <a:r>
              <a:rPr lang="en-US" altLang="ko-KR" sz="1400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US" altLang="ko-KR" sz="1400" dirty="0">
                <a:solidFill>
                  <a:schemeClr val="bg1"/>
                </a:solidFill>
                <a:hlinkClick r:id="rId5"/>
              </a:rPr>
              <a:t>://blog.naver.com/3demp/221107473491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4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DB01"/>
                </a:solidFill>
              </a:rPr>
              <a:t>연구 내용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C:\Users\MCU-kim\Desktop\KakaoTalk_20171130_1439098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78" y="1740841"/>
            <a:ext cx="3438313" cy="458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CU-kim\Desktop\KakaoTalk_20171130_14390847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0892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12160" y="6406167"/>
            <a:ext cx="2691369" cy="369332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10cm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07349" y="6481226"/>
            <a:ext cx="2691369" cy="369332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10cm</a:t>
            </a:r>
            <a:r>
              <a:rPr lang="ko-KR" altLang="en-US" dirty="0" smtClean="0">
                <a:solidFill>
                  <a:schemeClr val="bg1"/>
                </a:solidFill>
              </a:rPr>
              <a:t>이하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2" name="Picture 4" descr="C:\Users\MCU-kim\Desktop\KakaoTalk_20171130_14445526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2" y="2780928"/>
            <a:ext cx="1632114" cy="21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030409"/>
              </p:ext>
            </p:extLst>
          </p:nvPr>
        </p:nvGraphicFramePr>
        <p:xfrm>
          <a:off x="2035693" y="7173416"/>
          <a:ext cx="40751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포장기 셸 개체" showAsIcon="1" r:id="rId6" imgW="4074840" imgH="685800" progId="Package">
                  <p:embed/>
                </p:oleObj>
              </mc:Choice>
              <mc:Fallback>
                <p:oleObj name="포장기 셸 개체" showAsIcon="1" r:id="rId6" imgW="407484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5693" y="7173416"/>
                        <a:ext cx="4075113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172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915816" y="2785889"/>
            <a:ext cx="5712221" cy="769441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4. </a:t>
            </a:r>
            <a:r>
              <a:rPr lang="ko-KR" altLang="en-US" sz="4400" dirty="0" smtClean="0">
                <a:solidFill>
                  <a:schemeClr val="bg1"/>
                </a:solidFill>
              </a:rPr>
              <a:t>결과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6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835696" y="2780927"/>
            <a:ext cx="5712221" cy="769441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4400" dirty="0" smtClean="0">
                <a:solidFill>
                  <a:schemeClr val="bg1"/>
                </a:solidFill>
              </a:rPr>
              <a:t> 연구 배경 및 목표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47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결과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0" y="2031787"/>
            <a:ext cx="9144000" cy="2681183"/>
          </a:xfrm>
          <a:prstGeom prst="rect">
            <a:avLst/>
          </a:prstGeom>
          <a:noFill/>
          <a:effectLst>
            <a:outerShdw blurRad="63500" algn="tl" rotWithShape="0">
              <a:srgbClr val="000000">
                <a:alpha val="20000"/>
              </a:srgbClr>
            </a:outerShdw>
          </a:effectLst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eeece1"/>
                </a:solidFill>
                <a:latin typeface="맑은 고딕"/>
                <a:ea typeface="맑은 고딕"/>
                <a:cs typeface="맑은 고딕"/>
              </a:rPr>
              <a:t>결과 동영상은 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eeece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eeece1"/>
                </a:solidFill>
                <a:latin typeface="맑은 고딕"/>
                <a:ea typeface="맑은 고딕"/>
                <a:cs typeface="맑은 고딕"/>
              </a:rPr>
              <a:t>따로 올렸습니다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eeece1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eeece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eeece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eeece1"/>
                </a:solidFill>
                <a:latin typeface="맑은 고딕"/>
                <a:ea typeface="맑은 고딕"/>
                <a:cs typeface="맑은 고딕"/>
              </a:rPr>
              <a:t>file name : Result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eeece1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eeece1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2248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699792" y="2690639"/>
            <a:ext cx="5712221" cy="769441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5. </a:t>
            </a:r>
            <a:r>
              <a:rPr lang="ko-KR" altLang="en-US" sz="4400" dirty="0" smtClean="0">
                <a:solidFill>
                  <a:schemeClr val="bg1"/>
                </a:solidFill>
              </a:rPr>
              <a:t>기대 효과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1484784"/>
            <a:ext cx="7704856" cy="1631216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000" dirty="0" smtClean="0">
                <a:solidFill>
                  <a:schemeClr val="bg2"/>
                </a:solidFill>
              </a:rPr>
              <a:t>운전자 부주의에 의한 교통사고 확률</a:t>
            </a:r>
            <a:r>
              <a:rPr lang="en-US" altLang="ko-KR" sz="2000" dirty="0" smtClean="0">
                <a:solidFill>
                  <a:schemeClr val="bg2"/>
                </a:solidFill>
              </a:rPr>
              <a:t> </a:t>
            </a:r>
            <a:r>
              <a:rPr lang="ko-KR" altLang="en-US" sz="2000" dirty="0" smtClean="0">
                <a:solidFill>
                  <a:schemeClr val="bg2"/>
                </a:solidFill>
              </a:rPr>
              <a:t>현저히 저하</a:t>
            </a:r>
            <a:endParaRPr lang="en-US" altLang="ko-KR" sz="20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2000" dirty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000" dirty="0" smtClean="0">
                <a:solidFill>
                  <a:schemeClr val="bg2"/>
                </a:solidFill>
              </a:rPr>
              <a:t>운전시간이 개인 여가시간으로 변화</a:t>
            </a:r>
            <a:endParaRPr lang="en-US" altLang="ko-KR" sz="20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2000" dirty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000" dirty="0" smtClean="0">
                <a:solidFill>
                  <a:schemeClr val="bg2"/>
                </a:solidFill>
              </a:rPr>
              <a:t>연비 성능 개선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기대 효과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6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105026" y="2924944"/>
            <a:ext cx="4933950" cy="707886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43012" y="4155631"/>
            <a:ext cx="7466236" cy="1785104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400" b="1" dirty="0" smtClean="0">
                <a:solidFill>
                  <a:schemeClr val="bg1"/>
                </a:solidFill>
              </a:rPr>
              <a:t>자율주행 자동차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2"/>
                </a:solidFill>
              </a:rPr>
              <a:t>통신망에 </a:t>
            </a:r>
            <a:r>
              <a:rPr lang="ko-KR" altLang="en-US" dirty="0">
                <a:solidFill>
                  <a:schemeClr val="bg2"/>
                </a:solidFill>
              </a:rPr>
              <a:t>상시 </a:t>
            </a:r>
            <a:r>
              <a:rPr lang="ko-KR" altLang="en-US" dirty="0" smtClean="0">
                <a:solidFill>
                  <a:schemeClr val="bg2"/>
                </a:solidFill>
              </a:rPr>
              <a:t>연결된</a:t>
            </a:r>
            <a:r>
              <a:rPr lang="ko-KR" altLang="en-US" dirty="0">
                <a:solidFill>
                  <a:schemeClr val="bg2"/>
                </a:solidFill>
              </a:rPr>
              <a:t> </a:t>
            </a:r>
            <a:r>
              <a:rPr lang="ko-KR" altLang="en-US" b="1" dirty="0" smtClean="0">
                <a:solidFill>
                  <a:schemeClr val="bg2"/>
                </a:solidFill>
              </a:rPr>
              <a:t>‘</a:t>
            </a:r>
            <a:r>
              <a:rPr lang="ko-KR" altLang="en-US" b="1" dirty="0" err="1" smtClean="0">
                <a:solidFill>
                  <a:schemeClr val="bg2"/>
                </a:solidFill>
              </a:rPr>
              <a:t>커넥티드</a:t>
            </a:r>
            <a:r>
              <a:rPr lang="ko-KR" altLang="en-US" b="1" dirty="0" smtClean="0">
                <a:solidFill>
                  <a:schemeClr val="bg2"/>
                </a:solidFill>
              </a:rPr>
              <a:t> 카</a:t>
            </a:r>
            <a:r>
              <a:rPr lang="en-US" altLang="ko-KR" b="1" dirty="0">
                <a:solidFill>
                  <a:schemeClr val="bg2"/>
                </a:solidFill>
              </a:rPr>
              <a:t>(connected car</a:t>
            </a:r>
            <a:r>
              <a:rPr lang="en-US" altLang="ko-KR" b="1" dirty="0" smtClean="0">
                <a:solidFill>
                  <a:schemeClr val="bg2"/>
                </a:solidFill>
              </a:rPr>
              <a:t>)’</a:t>
            </a:r>
          </a:p>
          <a:p>
            <a:endParaRPr lang="en-US" altLang="ko-KR" b="1" dirty="0" smtClean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/>
                </a:solidFill>
              </a:rPr>
              <a:t>운전자 </a:t>
            </a:r>
            <a:r>
              <a:rPr lang="ko-KR" altLang="en-US" dirty="0" err="1">
                <a:solidFill>
                  <a:schemeClr val="bg2"/>
                </a:solidFill>
              </a:rPr>
              <a:t>조작없이</a:t>
            </a:r>
            <a:r>
              <a:rPr lang="ko-KR" altLang="en-US" dirty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여러 센서들을 연결하여 </a:t>
            </a:r>
            <a:endParaRPr lang="en-US" altLang="ko-KR" dirty="0" smtClean="0">
              <a:solidFill>
                <a:schemeClr val="bg2"/>
              </a:solidFill>
            </a:endParaRPr>
          </a:p>
          <a:p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en-US" altLang="ko-KR" dirty="0" smtClean="0">
                <a:solidFill>
                  <a:schemeClr val="bg2"/>
                </a:solidFill>
              </a:rPr>
              <a:t>   </a:t>
            </a:r>
            <a:r>
              <a:rPr lang="ko-KR" altLang="en-US" dirty="0" smtClean="0">
                <a:solidFill>
                  <a:schemeClr val="bg2"/>
                </a:solidFill>
              </a:rPr>
              <a:t>자동차 </a:t>
            </a:r>
            <a:r>
              <a:rPr lang="ko-KR" altLang="en-US" dirty="0">
                <a:solidFill>
                  <a:schemeClr val="bg2"/>
                </a:solidFill>
              </a:rPr>
              <a:t>스스로 </a:t>
            </a:r>
            <a:r>
              <a:rPr lang="ko-KR" altLang="en-US" dirty="0" smtClean="0">
                <a:solidFill>
                  <a:schemeClr val="bg2"/>
                </a:solidFill>
              </a:rPr>
              <a:t>운전하는</a:t>
            </a:r>
            <a:r>
              <a:rPr lang="ko-KR" altLang="en-US" dirty="0">
                <a:solidFill>
                  <a:schemeClr val="bg2"/>
                </a:solidFill>
              </a:rPr>
              <a:t> </a:t>
            </a:r>
            <a:r>
              <a:rPr lang="ko-KR" altLang="en-US" b="1" dirty="0" smtClean="0">
                <a:solidFill>
                  <a:schemeClr val="bg2"/>
                </a:solidFill>
              </a:rPr>
              <a:t>자동차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연구 배경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pic>
        <p:nvPicPr>
          <p:cNvPr id="10" name="Picture 3" descr="C:\Users\Administrator\Desktop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37" y="1011196"/>
            <a:ext cx="4118919" cy="309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018570"/>
            <a:ext cx="3923928" cy="354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7504" y="6499400"/>
            <a:ext cx="7601744" cy="26161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/>
                </a:solidFill>
              </a:rPr>
              <a:t>출처 </a:t>
            </a:r>
            <a:r>
              <a:rPr lang="en-US" altLang="ko-KR" sz="1100" dirty="0" smtClean="0">
                <a:solidFill>
                  <a:schemeClr val="bg2"/>
                </a:solidFill>
              </a:rPr>
              <a:t>- </a:t>
            </a:r>
            <a:r>
              <a:rPr lang="en-US" altLang="ko-KR" sz="1100" dirty="0" smtClean="0">
                <a:solidFill>
                  <a:schemeClr val="bg2"/>
                </a:solidFill>
                <a:hlinkClick r:id="rId5"/>
              </a:rPr>
              <a:t>http</a:t>
            </a:r>
            <a:r>
              <a:rPr lang="en-US" altLang="ko-KR" sz="1100" dirty="0">
                <a:solidFill>
                  <a:schemeClr val="bg2"/>
                </a:solidFill>
                <a:hlinkClick r:id="rId5"/>
              </a:rPr>
              <a:t>://m.post.naver.com/viewer/postView.nhn?volumeNo=9354662&amp;memberNo=2166510&amp;vType=VERTICAL</a:t>
            </a:r>
            <a:endParaRPr lang="en-US" altLang="ko-KR" sz="11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2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istrator\Desktop\`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9" y="812995"/>
            <a:ext cx="6135116" cy="307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Administrator\Desktop\``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884" y="3921693"/>
            <a:ext cx="6135116" cy="29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연구 배경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7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dministrator\Desktop\Capture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4" y="911830"/>
            <a:ext cx="7560842" cy="565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연구 배경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7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연구 목표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8753" y="5032871"/>
            <a:ext cx="7929388" cy="92333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dirty="0" smtClean="0">
                <a:solidFill>
                  <a:schemeClr val="bg2"/>
                </a:solidFill>
              </a:rPr>
              <a:t>차선인식과 간격을 유지하며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안전한 </a:t>
            </a:r>
            <a:r>
              <a:rPr lang="ko-KR" altLang="en-US" dirty="0">
                <a:solidFill>
                  <a:schemeClr val="bg2"/>
                </a:solidFill>
              </a:rPr>
              <a:t>주행이 가능한 </a:t>
            </a:r>
            <a:r>
              <a:rPr lang="ko-KR" altLang="en-US" dirty="0" err="1">
                <a:solidFill>
                  <a:schemeClr val="bg2"/>
                </a:solidFill>
              </a:rPr>
              <a:t>모형차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모든 센서들을 제어하는 </a:t>
            </a:r>
            <a:r>
              <a:rPr lang="ko-KR" altLang="en-US" dirty="0" err="1">
                <a:solidFill>
                  <a:schemeClr val="bg2"/>
                </a:solidFill>
              </a:rPr>
              <a:t>임베디드</a:t>
            </a:r>
            <a:r>
              <a:rPr lang="ko-KR" altLang="en-US" dirty="0">
                <a:solidFill>
                  <a:schemeClr val="bg2"/>
                </a:solidFill>
              </a:rPr>
              <a:t> 시스템 구축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10" name="_x408760704" descr="EMB000014009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0808"/>
            <a:ext cx="429552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ministrator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53439"/>
            <a:ext cx="3923928" cy="354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4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627784" y="2780928"/>
            <a:ext cx="5712221" cy="769441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2. </a:t>
            </a:r>
            <a:r>
              <a:rPr lang="ko-KR" altLang="en-US" sz="4400" dirty="0" smtClean="0">
                <a:solidFill>
                  <a:schemeClr val="bg1"/>
                </a:solidFill>
              </a:rPr>
              <a:t>개발 환경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521155"/>
              </p:ext>
            </p:extLst>
          </p:nvPr>
        </p:nvGraphicFramePr>
        <p:xfrm>
          <a:off x="1835696" y="4509120"/>
          <a:ext cx="5400166" cy="720979"/>
        </p:xfrm>
        <a:graphic>
          <a:graphicData uri="http://schemas.openxmlformats.org/drawingml/2006/table">
            <a:tbl>
              <a:tblPr/>
              <a:tblGrid>
                <a:gridCol w="1459623"/>
                <a:gridCol w="3940543"/>
              </a:tblGrid>
              <a:tr h="360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김태영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DC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모터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엔코더</a:t>
                      </a:r>
                      <a:r>
                        <a:rPr lang="en-US" altLang="ko-KR" sz="105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ko-KR" altLang="en-US" sz="105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적외선 센서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4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김성민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서보모터</a:t>
                      </a:r>
                      <a:r>
                        <a:rPr lang="en-US" altLang="ko-KR" sz="105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ko-KR" altLang="en-US" sz="105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카메라</a:t>
                      </a:r>
                      <a:r>
                        <a:rPr lang="en-US" altLang="ko-KR" sz="105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,  </a:t>
                      </a:r>
                      <a:r>
                        <a:rPr lang="ko-KR" altLang="en-US" sz="1050" b="1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블루투스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7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42171712" descr="EMB000007dc829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344" y="1556792"/>
            <a:ext cx="5183724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805264"/>
            <a:ext cx="755576" cy="824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5816" y="908720"/>
            <a:ext cx="2691369" cy="369332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● 하드웨어 개략도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5" y="222548"/>
            <a:ext cx="1926355" cy="523220"/>
          </a:xfrm>
          <a:prstGeom prst="rect">
            <a:avLst/>
          </a:prstGeom>
          <a:noFill/>
          <a:effectLst>
            <a:outerShdw blurRad="635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DB01"/>
                </a:solidFill>
              </a:rPr>
              <a:t>개발 환경</a:t>
            </a:r>
            <a:endParaRPr lang="ko-KR" altLang="en-US" sz="2800" b="1" dirty="0">
              <a:solidFill>
                <a:srgbClr val="FFDB0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012" y="196012"/>
            <a:ext cx="423665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	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8753" y="222548"/>
            <a:ext cx="470148" cy="470148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3012" y="196012"/>
            <a:ext cx="42366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0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327</ep:Words>
  <ep:PresentationFormat>화면 슬라이드 쇼(4:3)</ep:PresentationFormat>
  <ep:Paragraphs>221</ep:Paragraphs>
  <ep:Slides>33</ep:Slides>
  <ep:Notes>0</ep:Notes>
  <ep:TotalTime>0</ep:TotalTime>
  <ep:HiddenSlides>2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2016-06-16T11:10:19.000</dcterms:created>
  <dc:creator>ADMIN</dc:creator>
  <cp:lastModifiedBy>gorrh</cp:lastModifiedBy>
  <dcterms:modified xsi:type="dcterms:W3CDTF">2023-05-04T09:29:41.360</dcterms:modified>
  <cp:revision>106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